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0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presProps" Target="pres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theme" Target="theme/theme1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208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8413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5130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79414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08734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9090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3941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13907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4720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395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3988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0489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1173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604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41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872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7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DFCEE-0D94-4CF8-9EBF-B45E9E44ED78}" type="datetimeFigureOut">
              <a:rPr lang="en-IN" smtClean="0"/>
              <a:t>02-06-2024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DD43C-7FD2-4066-8B7C-52833551FE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12959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4.png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16.png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3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QL for Data Analysis | Udacity">
            <a:extLst>
              <a:ext uri="{FF2B5EF4-FFF2-40B4-BE49-F238E27FC236}">
                <a16:creationId xmlns:a16="http://schemas.microsoft.com/office/drawing/2014/main" id="{2E4BBBAC-53E9-4240-A51B-315B30738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9BF216F-8293-451A-B465-5D689B13A812}"/>
              </a:ext>
            </a:extLst>
          </p:cNvPr>
          <p:cNvSpPr txBox="1"/>
          <p:nvPr/>
        </p:nvSpPr>
        <p:spPr>
          <a:xfrm>
            <a:off x="1246980" y="2902702"/>
            <a:ext cx="87088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&amp; WORK ORDER              ANALYSIS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7E991-BD3B-4942-8C6F-A9E20F0C8BE5}"/>
              </a:ext>
            </a:extLst>
          </p:cNvPr>
          <p:cNvSpPr txBox="1"/>
          <p:nvPr/>
        </p:nvSpPr>
        <p:spPr>
          <a:xfrm>
            <a:off x="9551335" y="5866259"/>
            <a:ext cx="2097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SUBMITTED BY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MEENA R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323597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Purple Background Images - Free Download on Freepik">
            <a:extLst>
              <a:ext uri="{FF2B5EF4-FFF2-40B4-BE49-F238E27FC236}">
                <a16:creationId xmlns:a16="http://schemas.microsoft.com/office/drawing/2014/main" id="{3B3E861E-B416-42F6-98B7-0A83E4FE3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140"/>
            <a:ext cx="12192000" cy="695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F96B39-196D-44B4-B081-7051FFE220B5}"/>
              </a:ext>
            </a:extLst>
          </p:cNvPr>
          <p:cNvSpPr txBox="1"/>
          <p:nvPr/>
        </p:nvSpPr>
        <p:spPr>
          <a:xfrm>
            <a:off x="2525087" y="402672"/>
            <a:ext cx="5738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Table Importing</a:t>
            </a:r>
            <a:endParaRPr lang="en-IN" sz="5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74CF0-4418-48ED-897B-D7E081EB2297}"/>
              </a:ext>
            </a:extLst>
          </p:cNvPr>
          <p:cNvSpPr txBox="1"/>
          <p:nvPr/>
        </p:nvSpPr>
        <p:spPr>
          <a:xfrm>
            <a:off x="1394415" y="1326002"/>
            <a:ext cx="805343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QUERY :</a:t>
            </a: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select*from </a:t>
            </a:r>
            <a:r>
              <a:rPr lang="en-US" sz="2800" dirty="0" err="1">
                <a:latin typeface="Times New Roman" pitchFamily="18" charset="0"/>
                <a:cs typeface="Times New Roman" pitchFamily="18" charset="0"/>
              </a:rPr>
              <a:t>date_wise_report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81A65-1D40-41FD-880A-C0672A31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27" y="3974742"/>
            <a:ext cx="7565850" cy="18481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1031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urple Background Images - Free Download on Freepik">
            <a:extLst>
              <a:ext uri="{FF2B5EF4-FFF2-40B4-BE49-F238E27FC236}">
                <a16:creationId xmlns:a16="http://schemas.microsoft.com/office/drawing/2014/main" id="{8652AAFA-F67A-4E79-9D4D-F027E1E1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85064-9C9A-4158-BA2E-564D34605BDA}"/>
              </a:ext>
            </a:extLst>
          </p:cNvPr>
          <p:cNvSpPr txBox="1"/>
          <p:nvPr/>
        </p:nvSpPr>
        <p:spPr>
          <a:xfrm>
            <a:off x="3422709" y="116993"/>
            <a:ext cx="468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If and Count</a:t>
            </a:r>
            <a:endParaRPr lang="en-IN" sz="5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316BB-AAE1-4FE2-9525-41A367418629}"/>
              </a:ext>
            </a:extLst>
          </p:cNvPr>
          <p:cNvSpPr txBox="1"/>
          <p:nvPr/>
        </p:nvSpPr>
        <p:spPr>
          <a:xfrm>
            <a:off x="864065" y="1157316"/>
            <a:ext cx="890072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Query :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select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order_id,count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(if(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order_type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'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stock','yes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', null)) as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stock_count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, count(if(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order_type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='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work_order','no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',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null))as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work_order_count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from order_status 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group by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8"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Output :</a:t>
            </a:r>
          </a:p>
          <a:p>
            <a:pPr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ABE72E-6270-4AFA-BC2D-F9862F4D8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247" y="3739967"/>
            <a:ext cx="4401146" cy="1960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F726F0F-13F5-44C4-87C4-8AB595ABF597}"/>
              </a:ext>
            </a:extLst>
          </p:cNvPr>
          <p:cNvSpPr/>
          <p:nvPr/>
        </p:nvSpPr>
        <p:spPr>
          <a:xfrm>
            <a:off x="3095538" y="4587111"/>
            <a:ext cx="2377158" cy="484632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1192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urple Background Images - Free Download on Freepik">
            <a:extLst>
              <a:ext uri="{FF2B5EF4-FFF2-40B4-BE49-F238E27FC236}">
                <a16:creationId xmlns:a16="http://schemas.microsoft.com/office/drawing/2014/main" id="{284EF9E3-A7AE-4C47-A386-5258884177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7446"/>
            <a:ext cx="12192000" cy="697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C27A44-AA21-4957-93D7-80920649C677}"/>
              </a:ext>
            </a:extLst>
          </p:cNvPr>
          <p:cNvSpPr txBox="1"/>
          <p:nvPr/>
        </p:nvSpPr>
        <p:spPr>
          <a:xfrm>
            <a:off x="3305263" y="113251"/>
            <a:ext cx="33052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Sum</a:t>
            </a:r>
            <a:endParaRPr lang="en-IN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FEF50F-1882-4DF8-A32C-76245E26E1A3}"/>
              </a:ext>
            </a:extLst>
          </p:cNvPr>
          <p:cNvSpPr txBox="1"/>
          <p:nvPr/>
        </p:nvSpPr>
        <p:spPr>
          <a:xfrm>
            <a:off x="998290" y="1133054"/>
            <a:ext cx="734875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Query :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select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order_id,count_stock,count_work_order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,   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sum(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count_stock-count_work_order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 as    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work_order_pending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from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stock_workorder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group by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order_id,count_stock,count_work_order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8" algn="l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Output :</a:t>
            </a:r>
          </a:p>
          <a:p>
            <a:pPr algn="l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E3B1CF-3B78-44C6-8C09-CF1031230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603" y="4255149"/>
            <a:ext cx="3957300" cy="1634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91526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Purple Background Images - Free Download on Freepik">
            <a:extLst>
              <a:ext uri="{FF2B5EF4-FFF2-40B4-BE49-F238E27FC236}">
                <a16:creationId xmlns:a16="http://schemas.microsoft.com/office/drawing/2014/main" id="{BA4C7631-3ADF-4A74-BF16-25ECCA0DE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8B47E2-2CCF-49A5-B800-1FC3FFAB73C6}"/>
              </a:ext>
            </a:extLst>
          </p:cNvPr>
          <p:cNvSpPr txBox="1"/>
          <p:nvPr/>
        </p:nvSpPr>
        <p:spPr>
          <a:xfrm>
            <a:off x="3783435" y="188752"/>
            <a:ext cx="5184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latin typeface="Times New Roman" pitchFamily="18" charset="0"/>
                <a:cs typeface="Times New Roman" pitchFamily="18" charset="0"/>
              </a:rPr>
              <a:t>If Condition</a:t>
            </a:r>
            <a:endParaRPr lang="en-IN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2F394-CFEE-4E9C-962F-CD25F24C9FFB}"/>
              </a:ext>
            </a:extLst>
          </p:cNvPr>
          <p:cNvSpPr txBox="1"/>
          <p:nvPr/>
        </p:nvSpPr>
        <p:spPr>
          <a:xfrm>
            <a:off x="615192" y="1017516"/>
            <a:ext cx="846169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Query :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select*,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if(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work_order_pending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&lt;0,'order_closed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','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Order_pending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') as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work_order_closed_or_not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from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pending_field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8"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Output :</a:t>
            </a:r>
          </a:p>
          <a:p>
            <a:pPr algn="l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8B9E2-67B2-49FC-A52E-1FCDEDC2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842" y="4252337"/>
            <a:ext cx="5719909" cy="18403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14947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Purple Background Images - Free Download on Freepik">
            <a:extLst>
              <a:ext uri="{FF2B5EF4-FFF2-40B4-BE49-F238E27FC236}">
                <a16:creationId xmlns:a16="http://schemas.microsoft.com/office/drawing/2014/main" id="{4399433F-F599-48C8-A78E-46B1F4FC9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FA7E9D-4E54-49C7-9574-588EDA773C8A}"/>
              </a:ext>
            </a:extLst>
          </p:cNvPr>
          <p:cNvSpPr txBox="1"/>
          <p:nvPr/>
        </p:nvSpPr>
        <p:spPr>
          <a:xfrm>
            <a:off x="3640821" y="155196"/>
            <a:ext cx="5159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Table Creation</a:t>
            </a:r>
            <a:endParaRPr lang="en-IN" sz="5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BF0CB-2FCF-4915-8170-ECE0EBC09AD7}"/>
              </a:ext>
            </a:extLst>
          </p:cNvPr>
          <p:cNvSpPr txBox="1"/>
          <p:nvPr/>
        </p:nvSpPr>
        <p:spPr>
          <a:xfrm>
            <a:off x="897622" y="1233722"/>
            <a:ext cx="722292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Query :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create table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order_pending_status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select*,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if(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work_order_pending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&lt;0,'order_closed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','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Order_pending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') as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work_order_closed_or_not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from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pending_field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8"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Output :</a:t>
            </a:r>
          </a:p>
          <a:p>
            <a:pPr algn="l"/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DB2A7-32EA-4599-B0E7-87C833CCE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527" y="4068268"/>
            <a:ext cx="4572032" cy="1674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87395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urple Background Images - Free Download on Freepik">
            <a:extLst>
              <a:ext uri="{FF2B5EF4-FFF2-40B4-BE49-F238E27FC236}">
                <a16:creationId xmlns:a16="http://schemas.microsoft.com/office/drawing/2014/main" id="{06F72F05-D974-47C9-AFFF-C2555BD33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821" y="0"/>
            <a:ext cx="1235248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6B71CF-4129-48F2-8584-A4083C226C71}"/>
              </a:ext>
            </a:extLst>
          </p:cNvPr>
          <p:cNvSpPr txBox="1"/>
          <p:nvPr/>
        </p:nvSpPr>
        <p:spPr>
          <a:xfrm>
            <a:off x="2600586" y="247475"/>
            <a:ext cx="7273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Table Creation and Join</a:t>
            </a:r>
            <a:endParaRPr lang="en-IN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EB2CA8-1C06-43D7-A1B5-4B6BBA32CFA0}"/>
              </a:ext>
            </a:extLst>
          </p:cNvPr>
          <p:cNvSpPr txBox="1"/>
          <p:nvPr/>
        </p:nvSpPr>
        <p:spPr>
          <a:xfrm>
            <a:off x="636465" y="1281548"/>
            <a:ext cx="961378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Query :</a:t>
            </a:r>
          </a:p>
          <a:p>
            <a:pPr algn="just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create table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order_supplier_report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select </a:t>
            </a:r>
          </a:p>
          <a:p>
            <a:pPr marL="354013"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ate_wise_report.Sale_Date,date_wise_report.Qty,date_wise_report.Item_Type,date_wise_report.Job_Status,date_wise_report.Planner,date_wise_report.Buyer_Name,date_wise_report.Sale_id,date_wise_report.Preferred_Supplier,date_wise_report.Safety,date_wise_report.Pre_PLT,date_wise_report.Post_PLT,date_wise_report.LT,date_wise_report.Run_Total,</a:t>
            </a:r>
          </a:p>
          <a:p>
            <a:pPr marL="354013"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date_wise_report.Late,date_wise_report.Safety_RT,date_wise_report.PO_Note,date_wise_report.Net_Neg,date_wise_report.Last_Neg,</a:t>
            </a:r>
          </a:p>
          <a:p>
            <a:pPr marL="354013"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date_wise_report.Item_Category,date_wise_report.Created_On_Date,order_status.Trans,order_status.Negative,</a:t>
            </a:r>
          </a:p>
          <a:p>
            <a:pPr marL="354013"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order_status.Order_Type,order_status.Assembly_Supplier,order_status.Ref,</a:t>
            </a:r>
          </a:p>
          <a:p>
            <a:pPr marL="354013" algn="just"/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order_status.Order_id,order_status.Descriptionfrom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order_status </a:t>
            </a:r>
          </a:p>
          <a:p>
            <a:pPr marL="354013"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inner join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date_wise_report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on</a:t>
            </a:r>
          </a:p>
          <a:p>
            <a:pPr marL="354013" algn="just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order_status.sale_id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date_wise_report.sale_id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;</a:t>
            </a:r>
          </a:p>
          <a:p>
            <a:pPr lvl="8"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41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Purple Background Images - Free Download on Freepik">
            <a:extLst>
              <a:ext uri="{FF2B5EF4-FFF2-40B4-BE49-F238E27FC236}">
                <a16:creationId xmlns:a16="http://schemas.microsoft.com/office/drawing/2014/main" id="{3027CECC-7281-45F6-956A-053FF141C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08BB8B-A333-465B-8F85-A64BFEC14E7E}"/>
              </a:ext>
            </a:extLst>
          </p:cNvPr>
          <p:cNvSpPr txBox="1"/>
          <p:nvPr/>
        </p:nvSpPr>
        <p:spPr>
          <a:xfrm>
            <a:off x="1463368" y="1173243"/>
            <a:ext cx="32968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F9E339-598D-42AE-8921-FB3ED3A06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115" y="2226424"/>
            <a:ext cx="7557038" cy="21431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6339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Purple Background Images - Free Download on Freepik">
            <a:extLst>
              <a:ext uri="{FF2B5EF4-FFF2-40B4-BE49-F238E27FC236}">
                <a16:creationId xmlns:a16="http://schemas.microsoft.com/office/drawing/2014/main" id="{36E139F3-B394-4851-BF36-2CC4F8781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BE63D0-27AE-4FC1-8007-FD1F82319DCF}"/>
              </a:ext>
            </a:extLst>
          </p:cNvPr>
          <p:cNvSpPr txBox="1"/>
          <p:nvPr/>
        </p:nvSpPr>
        <p:spPr>
          <a:xfrm>
            <a:off x="4307079" y="188008"/>
            <a:ext cx="2358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Count</a:t>
            </a:r>
            <a:endParaRPr lang="en-IN" sz="54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25FB0-07E2-4995-86DB-8294BBCF0E07}"/>
              </a:ext>
            </a:extLst>
          </p:cNvPr>
          <p:cNvSpPr txBox="1"/>
          <p:nvPr/>
        </p:nvSpPr>
        <p:spPr>
          <a:xfrm>
            <a:off x="1341687" y="1435692"/>
            <a:ext cx="825523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Query :</a:t>
            </a:r>
          </a:p>
          <a:p>
            <a:pPr algn="l"/>
            <a:endParaRPr lang="en-US" sz="2800" b="1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select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sale_date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,count(Qty) as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count_Qty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count(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as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count_orderid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from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order_supplier_report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group by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sale_date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8" algn="l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Output :</a:t>
            </a:r>
          </a:p>
          <a:p>
            <a:pPr algn="l"/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02AC0B-5539-42BE-AE04-48F6D4E7B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659" y="4054530"/>
            <a:ext cx="4185555" cy="180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3745584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Purple Background Images - Free Download on Freepik">
            <a:extLst>
              <a:ext uri="{FF2B5EF4-FFF2-40B4-BE49-F238E27FC236}">
                <a16:creationId xmlns:a16="http://schemas.microsoft.com/office/drawing/2014/main" id="{BB6DE1B9-F2DA-4EAB-8387-B996EE8FC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3A6B69-129F-4057-BF1A-1B9886ADF94B}"/>
              </a:ext>
            </a:extLst>
          </p:cNvPr>
          <p:cNvSpPr txBox="1"/>
          <p:nvPr/>
        </p:nvSpPr>
        <p:spPr>
          <a:xfrm>
            <a:off x="2304176" y="437118"/>
            <a:ext cx="8299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STORE PROCEDURE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D96A51-C921-49C0-939D-ECE09CE819AD}"/>
              </a:ext>
            </a:extLst>
          </p:cNvPr>
          <p:cNvSpPr txBox="1"/>
          <p:nvPr/>
        </p:nvSpPr>
        <p:spPr>
          <a:xfrm>
            <a:off x="769120" y="1515434"/>
            <a:ext cx="72382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Query :</a:t>
            </a:r>
          </a:p>
          <a:p>
            <a:pPr lvl="8" algn="l"/>
            <a:endParaRPr lang="en-US" sz="18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delimiter //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create procedure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mari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()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begin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select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order_id,count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(if(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order_type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='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stock','yes',null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)) 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as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count_stock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, count(if(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order_type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='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work_order','no',null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as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work_order_count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from order_status group 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by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order_id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8" algn="l"/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select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order_id,count_stock,count_work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_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order, sum(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count_stock-count_work_order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as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work_order_pending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from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stock_workorder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l"/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    group by 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order_id,count_stock,count_work_order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77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Purple Background Images - Free Download on Freepik">
            <a:extLst>
              <a:ext uri="{FF2B5EF4-FFF2-40B4-BE49-F238E27FC236}">
                <a16:creationId xmlns:a16="http://schemas.microsoft.com/office/drawing/2014/main" id="{2F5E6336-481A-4290-8866-8AA4D4681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4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F6C12E-836E-48BC-9DBF-62287E35AFAA}"/>
              </a:ext>
            </a:extLst>
          </p:cNvPr>
          <p:cNvSpPr txBox="1"/>
          <p:nvPr/>
        </p:nvSpPr>
        <p:spPr>
          <a:xfrm>
            <a:off x="989900" y="889232"/>
            <a:ext cx="6795083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Query :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8"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 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select*, if(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work_order_pending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&lt;0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,'order_closed','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Order_pending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') as 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work_order_closed_or_not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from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pending_field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 </a:t>
            </a:r>
          </a:p>
          <a:p>
            <a:pPr lvl="8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select*from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order_pending_status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lvl="8"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select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sale_date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,count(Qty) as 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count_Qty,count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 as</a:t>
            </a: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count_orderid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from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order_supplier_report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group by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sale_date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593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SQL database development company">
            <a:extLst>
              <a:ext uri="{FF2B5EF4-FFF2-40B4-BE49-F238E27FC236}">
                <a16:creationId xmlns:a16="http://schemas.microsoft.com/office/drawing/2014/main" id="{3BAF59F6-9A93-4738-904B-5758788DCA1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23981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4" descr="SQL database development company">
            <a:extLst>
              <a:ext uri="{FF2B5EF4-FFF2-40B4-BE49-F238E27FC236}">
                <a16:creationId xmlns:a16="http://schemas.microsoft.com/office/drawing/2014/main" id="{B359CD96-56FF-4933-BAC5-50022A8F0A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90887" y="1105948"/>
            <a:ext cx="4341303" cy="434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AutoShape 6" descr="SQL database development company">
            <a:extLst>
              <a:ext uri="{FF2B5EF4-FFF2-40B4-BE49-F238E27FC236}">
                <a16:creationId xmlns:a16="http://schemas.microsoft.com/office/drawing/2014/main" id="{A17B3342-98D2-4C77-BEB7-7C15034B51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" name="Picture 2" descr="Purple Background Images - Free Download on Freepik">
            <a:extLst>
              <a:ext uri="{FF2B5EF4-FFF2-40B4-BE49-F238E27FC236}">
                <a16:creationId xmlns:a16="http://schemas.microsoft.com/office/drawing/2014/main" id="{0B8EEE0C-4ABD-4108-9CB1-A0D6CF0E2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025" y="-27262"/>
            <a:ext cx="12294776" cy="688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474D72-6118-47A8-ABE9-A8F397863686}"/>
              </a:ext>
            </a:extLst>
          </p:cNvPr>
          <p:cNvSpPr txBox="1"/>
          <p:nvPr/>
        </p:nvSpPr>
        <p:spPr>
          <a:xfrm>
            <a:off x="4181912" y="350398"/>
            <a:ext cx="32213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B29ACE-DEE7-4870-A697-6D2D65864090}"/>
              </a:ext>
            </a:extLst>
          </p:cNvPr>
          <p:cNvSpPr txBox="1"/>
          <p:nvPr/>
        </p:nvSpPr>
        <p:spPr>
          <a:xfrm>
            <a:off x="6576969" y="426160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8F0EEA-E403-45B2-A865-3549F743734C}"/>
              </a:ext>
            </a:extLst>
          </p:cNvPr>
          <p:cNvSpPr txBox="1"/>
          <p:nvPr/>
        </p:nvSpPr>
        <p:spPr>
          <a:xfrm>
            <a:off x="1337821" y="1802006"/>
            <a:ext cx="65479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Sql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, which stands for Structured Query Language. </a:t>
            </a:r>
          </a:p>
          <a:p>
            <a:pPr algn="just">
              <a:buFont typeface="Wingdings" pitchFamily="2" charset="2"/>
              <a:buChar char="v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Sql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is a standardized programming language used for managing and manipulating relational databases.</a:t>
            </a:r>
          </a:p>
          <a:p>
            <a:pPr algn="just">
              <a:buFont typeface="Wingdings" pitchFamily="2" charset="2"/>
              <a:buChar char="v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It allows users to perform various operations on the data stored in databases, such as querying, updating, inserting, and deleting data.</a:t>
            </a:r>
          </a:p>
        </p:txBody>
      </p:sp>
      <p:pic>
        <p:nvPicPr>
          <p:cNvPr id="1026" name="Picture 2" descr="WinWire: How Arc-enabled SQL can protect SQL Servers | Tony Guidi posted on  the topic | LinkedIn">
            <a:extLst>
              <a:ext uri="{FF2B5EF4-FFF2-40B4-BE49-F238E27FC236}">
                <a16:creationId xmlns:a16="http://schemas.microsoft.com/office/drawing/2014/main" id="{E2323E12-AA5D-4CB5-8A4C-874139545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844" y="2058621"/>
            <a:ext cx="4157785" cy="30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216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Purple Background Images - Free Download on Freepik">
            <a:extLst>
              <a:ext uri="{FF2B5EF4-FFF2-40B4-BE49-F238E27FC236}">
                <a16:creationId xmlns:a16="http://schemas.microsoft.com/office/drawing/2014/main" id="{07C852CA-004B-4ECE-950D-5250AEE83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30BBAD-A085-48A9-A394-B1BEB19B362B}"/>
              </a:ext>
            </a:extLst>
          </p:cNvPr>
          <p:cNvSpPr txBox="1"/>
          <p:nvPr/>
        </p:nvSpPr>
        <p:spPr>
          <a:xfrm>
            <a:off x="687897" y="574645"/>
            <a:ext cx="10041622" cy="658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400" b="1" dirty="0">
                <a:latin typeface="Times New Roman" pitchFamily="18" charset="0"/>
                <a:cs typeface="Times New Roman" pitchFamily="18" charset="0"/>
              </a:rPr>
              <a:t>Query :</a:t>
            </a:r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8"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Select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date_wise_report.Sale_Date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date_wise_report.Qty,date_wise_report.Item_Type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date_wise_report.Job_Status,date_wise_report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Planner,date_wise_report.Buyer_Name,date_wise_report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Sale_id,date_wise_report.Preferred_Supplier,date_wise_report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Safety,date_wise_report.Pre_PLT,date_wise_report.Post_PLT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date_wise_report.LT,date_wise_report.Run_Total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date_wise_report.Late,date_wise_report.Safety_RT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date_wise_report.PO_Note,date_wise_report.Net_Neg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date_wise_report.Last_Neg,date_wise_report.Item_Category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date_wise_report.Created_On_Date,order_status.Trans,order_status.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Negative,order_status.Order_Type,order_status.Assembly_Supplier,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order_status.Ref,order_status.Order_id,order_status.Description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from order_status inner join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date_wise_report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on 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order_status.sale_id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date_wise_report.sale_id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;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    end //</a:t>
            </a:r>
          </a:p>
          <a:p>
            <a:pPr algn="l"/>
            <a:r>
              <a:rPr lang="en-US" dirty="0">
                <a:latin typeface="Times New Roman" pitchFamily="18" charset="0"/>
                <a:cs typeface="Times New Roman" pitchFamily="18" charset="0"/>
              </a:rPr>
              <a:t>Delimiter ;</a:t>
            </a:r>
          </a:p>
          <a:p>
            <a:pPr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592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Purple Background Images - Free Download on Freepik">
            <a:extLst>
              <a:ext uri="{FF2B5EF4-FFF2-40B4-BE49-F238E27FC236}">
                <a16:creationId xmlns:a16="http://schemas.microsoft.com/office/drawing/2014/main" id="{9FC0B969-032A-4147-B2AA-D51108460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751"/>
            <a:ext cx="12192000" cy="69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06525B-11DD-4770-8E19-E1348CC2B866}"/>
              </a:ext>
            </a:extLst>
          </p:cNvPr>
          <p:cNvSpPr txBox="1"/>
          <p:nvPr/>
        </p:nvSpPr>
        <p:spPr>
          <a:xfrm>
            <a:off x="981512" y="503339"/>
            <a:ext cx="2525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1: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2DC444-607B-4A11-8681-0C7E6B80D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23" y="1289254"/>
            <a:ext cx="2659031" cy="14440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39321C-E5B0-4313-B594-E1ED6EE5E89F}"/>
              </a:ext>
            </a:extLst>
          </p:cNvPr>
          <p:cNvSpPr txBox="1"/>
          <p:nvPr/>
        </p:nvSpPr>
        <p:spPr>
          <a:xfrm>
            <a:off x="872734" y="3347209"/>
            <a:ext cx="27932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2: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FA65B5-259A-47A3-88CA-442A8D3385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2823" y="4275586"/>
            <a:ext cx="3295062" cy="1634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26931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Purple Background Images - Free Download on Freepik">
            <a:extLst>
              <a:ext uri="{FF2B5EF4-FFF2-40B4-BE49-F238E27FC236}">
                <a16:creationId xmlns:a16="http://schemas.microsoft.com/office/drawing/2014/main" id="{98E78E71-322E-42AC-8906-20E088F22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092"/>
            <a:ext cx="12192000" cy="6875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010711-BCDE-4B3B-A990-A3B2B18A0D0F}"/>
              </a:ext>
            </a:extLst>
          </p:cNvPr>
          <p:cNvSpPr txBox="1"/>
          <p:nvPr/>
        </p:nvSpPr>
        <p:spPr>
          <a:xfrm>
            <a:off x="1076770" y="615297"/>
            <a:ext cx="32730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3: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E470D-48FB-41A7-87D4-55685AD8C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94" y="1429578"/>
            <a:ext cx="4829814" cy="1674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B6D8E-E412-4B6E-9F7C-D71E830CD8B3}"/>
              </a:ext>
            </a:extLst>
          </p:cNvPr>
          <p:cNvSpPr txBox="1"/>
          <p:nvPr/>
        </p:nvSpPr>
        <p:spPr>
          <a:xfrm>
            <a:off x="1092421" y="3642613"/>
            <a:ext cx="2751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4: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F7B560-4DBF-430F-9C38-7D63A2E58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95" y="4461171"/>
            <a:ext cx="4829813" cy="1674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73483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Purple Background Images - Free Download on Freepik">
            <a:extLst>
              <a:ext uri="{FF2B5EF4-FFF2-40B4-BE49-F238E27FC236}">
                <a16:creationId xmlns:a16="http://schemas.microsoft.com/office/drawing/2014/main" id="{13755D2A-36F3-4975-A3AB-7BA388E2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569" y="-83890"/>
            <a:ext cx="12341138" cy="6941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9ECA1B-A74A-49D9-9E99-DC9D0006316C}"/>
              </a:ext>
            </a:extLst>
          </p:cNvPr>
          <p:cNvSpPr txBox="1"/>
          <p:nvPr/>
        </p:nvSpPr>
        <p:spPr>
          <a:xfrm>
            <a:off x="486561" y="566256"/>
            <a:ext cx="2466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5: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BFC3B-021B-4932-99C8-80916FA24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675" y="1371081"/>
            <a:ext cx="3473119" cy="180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9E75D4-B0C2-4D9C-9D01-A5769A34A501}"/>
              </a:ext>
            </a:extLst>
          </p:cNvPr>
          <p:cNvSpPr txBox="1"/>
          <p:nvPr/>
        </p:nvSpPr>
        <p:spPr>
          <a:xfrm>
            <a:off x="616587" y="3520181"/>
            <a:ext cx="3045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6:</a:t>
            </a:r>
            <a:endParaRPr lang="en-IN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7B78B9-A3AF-4211-9746-BF41F3153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675" y="4453580"/>
            <a:ext cx="6624523" cy="18381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46492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Purple Background Images - Free Download on Freepik">
            <a:extLst>
              <a:ext uri="{FF2B5EF4-FFF2-40B4-BE49-F238E27FC236}">
                <a16:creationId xmlns:a16="http://schemas.microsoft.com/office/drawing/2014/main" id="{05079779-E0EB-44E6-AB90-1811E9947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84111D-8EA5-4128-A298-46F6656AF15B}"/>
              </a:ext>
            </a:extLst>
          </p:cNvPr>
          <p:cNvSpPr txBox="1"/>
          <p:nvPr/>
        </p:nvSpPr>
        <p:spPr>
          <a:xfrm>
            <a:off x="2281804" y="2629948"/>
            <a:ext cx="81792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YOU!!</a:t>
            </a:r>
            <a:endParaRPr lang="en-IN" sz="8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42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Purple Background Images - Free Download on Freepik">
            <a:extLst>
              <a:ext uri="{FF2B5EF4-FFF2-40B4-BE49-F238E27FC236}">
                <a16:creationId xmlns:a16="http://schemas.microsoft.com/office/drawing/2014/main" id="{93DCCDC5-89D8-47B7-8831-110CF09B4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D76C3-225B-4595-A974-34646C5185A5}"/>
              </a:ext>
            </a:extLst>
          </p:cNvPr>
          <p:cNvSpPr txBox="1"/>
          <p:nvPr/>
        </p:nvSpPr>
        <p:spPr>
          <a:xfrm>
            <a:off x="2407640" y="230697"/>
            <a:ext cx="7701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SQL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FADE38-4112-46BB-A36A-BAF278D557F1}"/>
              </a:ext>
            </a:extLst>
          </p:cNvPr>
          <p:cNvSpPr txBox="1"/>
          <p:nvPr/>
        </p:nvSpPr>
        <p:spPr>
          <a:xfrm>
            <a:off x="704675" y="1614880"/>
            <a:ext cx="602329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Relational Database Management System           	 (RDBMS)</a:t>
            </a:r>
          </a:p>
          <a:p>
            <a:pPr marL="4000500" lvl="8" indent="-342900" algn="just">
              <a:buFont typeface="Wingdings" panose="05000000000000000000" pitchFamily="2" charset="2"/>
              <a:buChar char="ü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Easy to use</a:t>
            </a:r>
          </a:p>
          <a:p>
            <a:pPr marL="4000500" lvl="8" indent="-342900" algn="just">
              <a:buFont typeface="Wingdings" panose="05000000000000000000" pitchFamily="2" charset="2"/>
              <a:buChar char="ü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Storing Data is secure</a:t>
            </a:r>
          </a:p>
          <a:p>
            <a:pPr marL="4000500" lvl="8" indent="-342900" algn="just">
              <a:buFont typeface="Wingdings" panose="05000000000000000000" pitchFamily="2" charset="2"/>
              <a:buChar char="ü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Open Source &amp; Free to download</a:t>
            </a:r>
          </a:p>
          <a:p>
            <a:pPr marL="4000500" lvl="8" indent="-342900" algn="just">
              <a:buFont typeface="Wingdings" panose="05000000000000000000" pitchFamily="2" charset="2"/>
              <a:buChar char="ü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Compatible on many Operating systems.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endParaRPr lang="en-US" dirty="0"/>
          </a:p>
        </p:txBody>
      </p:sp>
      <p:pic>
        <p:nvPicPr>
          <p:cNvPr id="3078" name="Picture 6" descr="The Top Features List of SQL - A Step by Step Guide">
            <a:extLst>
              <a:ext uri="{FF2B5EF4-FFF2-40B4-BE49-F238E27FC236}">
                <a16:creationId xmlns:a16="http://schemas.microsoft.com/office/drawing/2014/main" id="{86ED9E5D-EDA3-4491-A2C1-C378B8C17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542" y="2411664"/>
            <a:ext cx="3440229" cy="203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07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Purple Background Images - Free Download on Freepik">
            <a:extLst>
              <a:ext uri="{FF2B5EF4-FFF2-40B4-BE49-F238E27FC236}">
                <a16:creationId xmlns:a16="http://schemas.microsoft.com/office/drawing/2014/main" id="{1F763380-99C1-4184-8AD1-784E59C80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500" y="0"/>
            <a:ext cx="12267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odern Database Management Best Practices – TDAN.com">
            <a:extLst>
              <a:ext uri="{FF2B5EF4-FFF2-40B4-BE49-F238E27FC236}">
                <a16:creationId xmlns:a16="http://schemas.microsoft.com/office/drawing/2014/main" id="{E296B5F6-C29C-4538-9CF5-70C7B827C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8856" y="2142862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C375A-B744-44FC-874C-8312DF94DD48}"/>
              </a:ext>
            </a:extLst>
          </p:cNvPr>
          <p:cNvSpPr txBox="1"/>
          <p:nvPr/>
        </p:nvSpPr>
        <p:spPr>
          <a:xfrm>
            <a:off x="4250422" y="490755"/>
            <a:ext cx="2779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DBMS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6BB83F-3B57-4555-A93C-4D5424A3ADCD}"/>
              </a:ext>
            </a:extLst>
          </p:cNvPr>
          <p:cNvSpPr txBox="1"/>
          <p:nvPr/>
        </p:nvSpPr>
        <p:spPr>
          <a:xfrm>
            <a:off x="935372" y="1791049"/>
            <a:ext cx="74116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DBMS is collection of data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A Database Management System (DBMS) is a software system designed to create, manage, and interact with databases. 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It provides a systematic way to store, retrieve, and manipulate data, ensuring data integrity, security, and consistency.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02028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urple Background Images - Free Download on Freepik">
            <a:extLst>
              <a:ext uri="{FF2B5EF4-FFF2-40B4-BE49-F238E27FC236}">
                <a16:creationId xmlns:a16="http://schemas.microsoft.com/office/drawing/2014/main" id="{05D73AF8-9B82-40DB-A9F2-263C3A11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262"/>
            <a:ext cx="12275890" cy="688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dbms Images – Browse 506 Stock Photos, Vectors, and Video | Adobe Stock">
            <a:extLst>
              <a:ext uri="{FF2B5EF4-FFF2-40B4-BE49-F238E27FC236}">
                <a16:creationId xmlns:a16="http://schemas.microsoft.com/office/drawing/2014/main" id="{B16204E1-45B3-414B-BB0B-898D102D8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409" y="2172749"/>
            <a:ext cx="3100956" cy="255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8AC6176-FED7-4CE3-A861-2DDF2007CF35}"/>
              </a:ext>
            </a:extLst>
          </p:cNvPr>
          <p:cNvSpPr txBox="1"/>
          <p:nvPr/>
        </p:nvSpPr>
        <p:spPr>
          <a:xfrm>
            <a:off x="3707934" y="503953"/>
            <a:ext cx="33136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RDBMS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3E238-08C8-496B-8037-78A7824A80EE}"/>
              </a:ext>
            </a:extLst>
          </p:cNvPr>
          <p:cNvSpPr txBox="1"/>
          <p:nvPr/>
        </p:nvSpPr>
        <p:spPr>
          <a:xfrm>
            <a:off x="1058410" y="2008217"/>
            <a:ext cx="730681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A Relational Database Management System (RDBMS) is a type of database management system that stores data in a structured format using rows and columns.</a:t>
            </a:r>
          </a:p>
          <a:p>
            <a:pPr algn="just">
              <a:buFont typeface="Wingdings" pitchFamily="2" charset="2"/>
              <a:buChar char="v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This system allows for the creation, retrieval, updating, and management of data organized into tables. </a:t>
            </a:r>
          </a:p>
          <a:p>
            <a:pPr algn="just">
              <a:buFont typeface="Wingdings" pitchFamily="2" charset="2"/>
              <a:buChar char="v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Each table represents a specific entity, and the relationships between tables are defined through keys.</a:t>
            </a:r>
          </a:p>
          <a:p>
            <a:pPr algn="just"/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21560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urple Background Images - Free Download on Freepik">
            <a:extLst>
              <a:ext uri="{FF2B5EF4-FFF2-40B4-BE49-F238E27FC236}">
                <a16:creationId xmlns:a16="http://schemas.microsoft.com/office/drawing/2014/main" id="{F597F804-429A-4A8A-A203-18CDD7BFD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9368"/>
            <a:ext cx="12261987" cy="68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hat's new in SQL Server 2022 | Severalnines">
            <a:extLst>
              <a:ext uri="{FF2B5EF4-FFF2-40B4-BE49-F238E27FC236}">
                <a16:creationId xmlns:a16="http://schemas.microsoft.com/office/drawing/2014/main" id="{35D652D3-1932-4D90-8A50-C303C499F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591" y="1936240"/>
            <a:ext cx="4303552" cy="326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ED3BE9-A832-43D0-9793-31D0E1DA524B}"/>
              </a:ext>
            </a:extLst>
          </p:cNvPr>
          <p:cNvSpPr txBox="1"/>
          <p:nvPr/>
        </p:nvSpPr>
        <p:spPr>
          <a:xfrm>
            <a:off x="3099645" y="278065"/>
            <a:ext cx="5545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SERVERS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177D30-C571-4BD2-9F0E-AD27335701B9}"/>
              </a:ext>
            </a:extLst>
          </p:cNvPr>
          <p:cNvSpPr txBox="1"/>
          <p:nvPr/>
        </p:nvSpPr>
        <p:spPr>
          <a:xfrm>
            <a:off x="1887523" y="1735713"/>
            <a:ext cx="54612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My sql</a:t>
            </a:r>
          </a:p>
          <a:p>
            <a:pPr marL="4000500" lvl="8" indent="-342900" algn="just">
              <a:buFont typeface="Wingdings" panose="05000000000000000000" pitchFamily="2" charset="2"/>
              <a:buChar char="ü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Ms server</a:t>
            </a:r>
          </a:p>
          <a:p>
            <a:pPr marL="4000500" lvl="8" indent="-342900" algn="just">
              <a:buFont typeface="Wingdings" panose="05000000000000000000" pitchFamily="2" charset="2"/>
              <a:buChar char="ü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Oracle </a:t>
            </a:r>
          </a:p>
          <a:p>
            <a:pPr marL="4000500" lvl="8" indent="-342900" algn="just">
              <a:buFont typeface="Wingdings" panose="05000000000000000000" pitchFamily="2" charset="2"/>
              <a:buChar char="ü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Mango db</a:t>
            </a:r>
          </a:p>
          <a:p>
            <a:pPr marL="4000500" lvl="8" indent="-342900" algn="just">
              <a:buFont typeface="Wingdings" panose="05000000000000000000" pitchFamily="2" charset="2"/>
              <a:buChar char="ü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Workbench</a:t>
            </a:r>
          </a:p>
          <a:p>
            <a:pPr marL="3543300" lvl="7" indent="-342900" algn="just">
              <a:buFont typeface="Wingdings" panose="05000000000000000000" pitchFamily="2" charset="2"/>
              <a:buChar char="ü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Navigation</a:t>
            </a:r>
          </a:p>
        </p:txBody>
      </p:sp>
    </p:spTree>
    <p:extLst>
      <p:ext uri="{BB962C8B-B14F-4D97-AF65-F5344CB8AC3E}">
        <p14:creationId xmlns:p14="http://schemas.microsoft.com/office/powerpoint/2010/main" val="3136915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urple Background Images - Free Download on Freepik">
            <a:extLst>
              <a:ext uri="{FF2B5EF4-FFF2-40B4-BE49-F238E27FC236}">
                <a16:creationId xmlns:a16="http://schemas.microsoft.com/office/drawing/2014/main" id="{57CAECDE-D57E-4918-9A28-6E740F1C4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483" y="0"/>
            <a:ext cx="122814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46AA5-C090-46DD-A4FA-58234A196DD0}"/>
              </a:ext>
            </a:extLst>
          </p:cNvPr>
          <p:cNvSpPr txBox="1"/>
          <p:nvPr/>
        </p:nvSpPr>
        <p:spPr>
          <a:xfrm>
            <a:off x="2453777" y="415255"/>
            <a:ext cx="65056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SQL STATEMENTS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8" name="Picture 10" descr="Top 10 SQL Query Optimization Techniques | Syncfusion Blogs">
            <a:extLst>
              <a:ext uri="{FF2B5EF4-FFF2-40B4-BE49-F238E27FC236}">
                <a16:creationId xmlns:a16="http://schemas.microsoft.com/office/drawing/2014/main" id="{268EEF20-9BCC-443E-B873-F2EED40E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162" y="2536620"/>
            <a:ext cx="3513589" cy="256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12E9EC-A0E2-4347-A274-3A61A6B91264}"/>
              </a:ext>
            </a:extLst>
          </p:cNvPr>
          <p:cNvSpPr txBox="1"/>
          <p:nvPr/>
        </p:nvSpPr>
        <p:spPr>
          <a:xfrm>
            <a:off x="977317" y="1970364"/>
            <a:ext cx="606104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Wingdings" pitchFamily="2" charset="2"/>
              <a:buChar char="v"/>
            </a:pPr>
            <a:r>
              <a:rPr lang="en-US" sz="2400" dirty="0"/>
              <a:t> 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DDL :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  Data Definition Language</a:t>
            </a:r>
          </a:p>
          <a:p>
            <a:pPr lvl="8" algn="l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DML :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  Data Manipulation Language</a:t>
            </a:r>
          </a:p>
          <a:p>
            <a:pPr lvl="8" algn="l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TCL :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  Transaction Control Language</a:t>
            </a:r>
          </a:p>
          <a:p>
            <a:pPr lvl="8" algn="l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l">
              <a:buFont typeface="Wingdings" pitchFamily="2" charset="2"/>
              <a:buChar char="v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DQL :</a:t>
            </a:r>
          </a:p>
          <a:p>
            <a:pPr algn="l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    Data Query Language</a:t>
            </a:r>
          </a:p>
        </p:txBody>
      </p:sp>
    </p:spTree>
    <p:extLst>
      <p:ext uri="{BB962C8B-B14F-4D97-AF65-F5344CB8AC3E}">
        <p14:creationId xmlns:p14="http://schemas.microsoft.com/office/powerpoint/2010/main" val="3383036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urple Background Images - Free Download on Freepik">
            <a:extLst>
              <a:ext uri="{FF2B5EF4-FFF2-40B4-BE49-F238E27FC236}">
                <a16:creationId xmlns:a16="http://schemas.microsoft.com/office/drawing/2014/main" id="{6546D03F-9CB2-402E-869D-88438BD6C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QL Data Types | Learn Top 6 Various Types of SQL Data">
            <a:extLst>
              <a:ext uri="{FF2B5EF4-FFF2-40B4-BE49-F238E27FC236}">
                <a16:creationId xmlns:a16="http://schemas.microsoft.com/office/drawing/2014/main" id="{8A7CBE38-1513-47BA-8C1B-944262F17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542" y="2274309"/>
            <a:ext cx="3556932" cy="294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AC571-6A10-4CBE-8398-9701E948BC6C}"/>
              </a:ext>
            </a:extLst>
          </p:cNvPr>
          <p:cNvSpPr txBox="1"/>
          <p:nvPr/>
        </p:nvSpPr>
        <p:spPr>
          <a:xfrm>
            <a:off x="2994868" y="635152"/>
            <a:ext cx="45468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endParaRPr lang="en-I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7A77FE-F782-4DC6-B31C-396D4BF6FA88}"/>
              </a:ext>
            </a:extLst>
          </p:cNvPr>
          <p:cNvSpPr txBox="1"/>
          <p:nvPr/>
        </p:nvSpPr>
        <p:spPr>
          <a:xfrm>
            <a:off x="1568740" y="2223082"/>
            <a:ext cx="56709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String datatype</a:t>
            </a:r>
          </a:p>
          <a:p>
            <a:pPr marL="4000500" lvl="8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Numeric datatype</a:t>
            </a:r>
          </a:p>
          <a:p>
            <a:pPr marL="4000500" lvl="8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Date &amp; time</a:t>
            </a:r>
          </a:p>
          <a:p>
            <a:pPr marL="4000500" lvl="8" indent="-342900" algn="l">
              <a:buFont typeface="Arial" panose="020B0604020202020204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Picture saving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79418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urple Background Images - Free Download on Freepik">
            <a:extLst>
              <a:ext uri="{FF2B5EF4-FFF2-40B4-BE49-F238E27FC236}">
                <a16:creationId xmlns:a16="http://schemas.microsoft.com/office/drawing/2014/main" id="{2EEED99E-43E4-4CC6-8935-12EEF081C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72" y="-8389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99FBE2-CE04-42B5-9F2C-E657B6EEE25E}"/>
              </a:ext>
            </a:extLst>
          </p:cNvPr>
          <p:cNvSpPr txBox="1"/>
          <p:nvPr/>
        </p:nvSpPr>
        <p:spPr>
          <a:xfrm>
            <a:off x="3126295" y="297593"/>
            <a:ext cx="59394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itchFamily="18" charset="0"/>
                <a:cs typeface="Times New Roman" pitchFamily="18" charset="0"/>
              </a:rPr>
              <a:t>Table Importing</a:t>
            </a:r>
            <a:endParaRPr lang="en-IN" sz="5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EDF0A-C87A-4358-B410-F845D5B45567}"/>
              </a:ext>
            </a:extLst>
          </p:cNvPr>
          <p:cNvSpPr txBox="1"/>
          <p:nvPr/>
        </p:nvSpPr>
        <p:spPr>
          <a:xfrm>
            <a:off x="5595457" y="2952925"/>
            <a:ext cx="956345" cy="93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35F62-9186-4F0F-898B-32AB19096AB7}"/>
              </a:ext>
            </a:extLst>
          </p:cNvPr>
          <p:cNvSpPr txBox="1"/>
          <p:nvPr/>
        </p:nvSpPr>
        <p:spPr>
          <a:xfrm>
            <a:off x="1347831" y="1390063"/>
            <a:ext cx="6755934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QUERY:</a:t>
            </a:r>
          </a:p>
          <a:p>
            <a:r>
              <a:rPr lang="en-US" dirty="0"/>
              <a:t>        </a:t>
            </a:r>
          </a:p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      </a:t>
            </a: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select*from order_status;</a:t>
            </a:r>
          </a:p>
          <a:p>
            <a:endParaRPr lang="en-US" sz="28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OUTPUT:</a:t>
            </a:r>
          </a:p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        </a:t>
            </a:r>
            <a:endParaRPr lang="en-IN" sz="32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D11ABE-81C4-46F9-B0C9-BDBE434BE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177" y="3740494"/>
            <a:ext cx="6572296" cy="20022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1835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8346F"/>
      </a:dk2>
      <a:lt2>
        <a:srgbClr val="D9A8D2"/>
      </a:lt2>
      <a:accent1>
        <a:srgbClr val="CE57AB"/>
      </a:accent1>
      <a:accent2>
        <a:srgbClr val="8E8EFD"/>
      </a:accent2>
      <a:accent3>
        <a:srgbClr val="7CBCE0"/>
      </a:accent3>
      <a:accent4>
        <a:srgbClr val="70BF9F"/>
      </a:accent4>
      <a:accent5>
        <a:srgbClr val="A5B960"/>
      </a:accent5>
      <a:accent6>
        <a:srgbClr val="D47A57"/>
      </a:accent6>
      <a:hlink>
        <a:srgbClr val="D164DE"/>
      </a:hlink>
      <a:folHlink>
        <a:srgbClr val="BE87C4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D4FE1632-F131-47D3-A814-99E9CD025E2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249</TotalTime>
  <Words>1408</Words>
  <Application>Microsoft Office PowerPoint</Application>
  <PresentationFormat>Widescreen</PresentationFormat>
  <Paragraphs>195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&amp; Work Order Analysis</dc:title>
  <dc:creator>Hp</dc:creator>
  <cp:lastModifiedBy>meena r</cp:lastModifiedBy>
  <cp:revision>27</cp:revision>
  <dcterms:created xsi:type="dcterms:W3CDTF">2024-06-02T05:34:28Z</dcterms:created>
  <dcterms:modified xsi:type="dcterms:W3CDTF">2024-06-02T09:52:05Z</dcterms:modified>
</cp:coreProperties>
</file>